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73" r:id="rId24"/>
    <p:sldId id="260" r:id="rId11"/>
    <p:sldId id="261" r:id="rId12"/>
    <p:sldId id="262" r:id="rId13"/>
    <p:sldId id="263" r:id="rId14"/>
    <p:sldId id="264" r:id="rId15"/>
    <p:sldId id="265" r:id="rId16"/>
    <p:sldId id="275" r:id="rId26"/>
    <p:sldId id="276" r:id="rId2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3.xml"/><Relationship Id="rId2" Type="http://schemas.openxmlformats.org/officeDocument/2006/relationships/printerSettings" Target="printerSettings/printerSettings1.bin"/><Relationship Id="rId20" Type="http://schemas.openxmlformats.org/officeDocument/2006/relationships/slide" Target="slides/slide3.xml"/><Relationship Id="rId21" Type="http://schemas.openxmlformats.org/officeDocument/2006/relationships/slide" Target="slides/slide3.xml"/><Relationship Id="rId22" Type="http://schemas.openxmlformats.org/officeDocument/2006/relationships/slide" Target="slides/slide3.xml"/><Relationship Id="rId23" Type="http://schemas.openxmlformats.org/officeDocument/2006/relationships/slide" Target="slides/slide3.xml"/><Relationship Id="rId24" Type="http://schemas.openxmlformats.org/officeDocument/2006/relationships/slide" Target="slides/slide3.xml"/><Relationship Id="rId25" Type="http://schemas.openxmlformats.org/officeDocument/2006/relationships/slide" Target="slides/slide10.xml"/><Relationship Id="rId26" Type="http://schemas.openxmlformats.org/officeDocument/2006/relationships/slide" Target="slides/slide10.xml"/><Relationship Id="rId27" Type="http://schemas.openxmlformats.org/officeDocument/2006/relationships/slide" Target="slides/slide11.xml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01_titl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9144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8229600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2200" b="1">
                <a:solidFill>
                  <a:srgbClr val="000000"/>
                </a:solidFill>
              </a:rPr>
              <a:t>Conclusion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1188720"/>
            <a:ext cx="521208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</a:p>
          <a:p>
            <a:pPr algn="l"/>
            <a:r>
              <a:rPr sz="2200" b="1">
                <a:solidFill>
                  <a:srgbClr val="000000"/>
                </a:solidFill>
              </a:rPr>
              <a:t>• We successfully implemented a prediction model for student academic performance.</a:t>
            </a:r>
          </a:p>
          <a:p>
            <a:pPr algn="l"/>
            <a:r>
              <a:rPr sz="2200" b="1">
                <a:solidFill>
                  <a:srgbClr val="000000"/>
                </a:solidFill>
              </a:rPr>
              <a:t>• The model achieved an accuracy score of 68.9%.</a:t>
            </a:r>
          </a:p>
          <a:p>
            <a:pPr algn="l"/>
            <a:r>
              <a:rPr sz="2200" b="1">
                <a:solidFill>
                  <a:srgbClr val="000000"/>
                </a:solidFill>
              </a:rPr>
              <a:t>• The most influential factors were parents’ education, class size, and study time.</a:t>
            </a:r>
          </a:p>
        </p:txBody>
      </p:sp>
      <p:pic>
        <p:nvPicPr>
          <p:cNvPr id="4" name="Picture 3" descr="A_digital_illustration_depicts_two_university-ag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0720" y="1463040"/>
            <a:ext cx="2743200" cy="3200400"/>
          </a:xfrm>
          <a:prstGeom prst="rect">
            <a:avLst/>
          </a:prstGeom>
        </p:spPr>
      </p:pic>
      <p:pic>
        <p:nvPicPr>
          <p:cNvPr id="5" name="Picture 4" descr="A_digital_illustration_depicts_two_university-ag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0720" y="1463040"/>
            <a:ext cx="2743200" cy="3200400"/>
          </a:xfrm>
          <a:prstGeom prst="rect">
            <a:avLst/>
          </a:prstGeom>
        </p:spPr>
      </p:pic>
      <p:pic>
        <p:nvPicPr>
          <p:cNvPr id="6" name="Picture 5" descr="A_digital_illustration_depicts_two_university-ag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0720" y="1463040"/>
            <a:ext cx="2743200" cy="32004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57200"/>
            <a:ext cx="8229600" cy="59436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02_intr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9144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5F5DC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8229600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2200" b="1"/>
              <a:t>Hypothesis</a:t>
            </a:r>
          </a:p>
        </p:txBody>
      </p:sp>
      <p:pic>
        <p:nvPicPr>
          <p:cNvPr id="3" name="Picture 2" descr="A_flat-style_digital_illustration_depicts_a_young_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080" y="1371600"/>
            <a:ext cx="2926080" cy="41148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1371600"/>
            <a:ext cx="45720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</a:p>
          <a:p>
            <a:pPr algn="l">
              <a:defRPr sz="2000"/>
            </a:pPr>
            <a:r>
              <a:rPr sz="2200" b="1"/>
              <a:t>Offline students may have better academic performance due to structured schedules and in-person interactions, while online students may benefit from flexible study conditions but struggle with engagement.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05_methodology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096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/>
          <a:lstStyle/>
          <a:p>
            <a:pPr algn="l"/>
            <a:r>
              <a:rPr sz="2200" b="1"/>
              <a:t>Final Project Report 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wrap="square"/>
          <a:lstStyle/>
          <a:p>
            <a:pPr algn="l"/>
            <a:r>
              <a:rPr sz="2200" b="1"/>
              <a:t>• Topic: Impact of Online vs Offline Learning on Student Performance</a:t>
            </a:r>
          </a:p>
          <a:p>
            <a:pPr algn="l"/>
            <a:r>
              <a:rPr sz="2200" b="1"/>
              <a:t>• Datasets: UCI (Offline), xAPI (Online)</a:t>
            </a:r>
          </a:p>
          <a:p>
            <a:pPr algn="l"/>
            <a:r>
              <a:rPr sz="2200" b="1"/>
              <a:t>• Tools: Python, Jupyter, pandas, seaborn, scikit-learn</a:t>
            </a:r>
          </a:p>
          <a:p>
            <a:pPr algn="l"/>
            <a:r>
              <a:rPr sz="2200" b="1"/>
              <a:t>• Total Students: 875 (395 Offline, 480 Online)</a:t>
            </a:r>
          </a:p>
          <a:p>
            <a:pPr algn="l"/>
            <a:r>
              <a:rPr sz="2200" b="1"/>
              <a:t>• Goal: Analyze and predict performance using descriptive and predictive analytics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/>
          <a:lstStyle/>
          <a:p>
            <a:pPr algn="l"/>
            <a:r>
              <a:rPr sz="2200" b="1"/>
              <a:t>Descriptive Findings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wrap="square"/>
          <a:lstStyle/>
          <a:p>
            <a:pPr algn="l"/>
            <a:r>
              <a:rPr sz="2200" b="1"/>
              <a:t>• Offline: Study time positively impacts grades, absences negatively</a:t>
            </a:r>
          </a:p>
          <a:p>
            <a:pPr algn="l"/>
            <a:r>
              <a:rPr sz="2200" b="1"/>
              <a:t>• Online: Engagement metrics (raised hands, discussion) positively correlate with performance</a:t>
            </a:r>
          </a:p>
          <a:p>
            <a:pPr algn="l"/>
            <a:r>
              <a:rPr sz="2200" b="1"/>
              <a:t>• Online grades are categorical (Low/Mid/High), Offline grades are 0–20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/>
          <a:lstStyle/>
          <a:p>
            <a:pPr algn="l"/>
            <a:r>
              <a:rPr sz="2200" b="1"/>
              <a:t>Model Performance 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wrap="square"/>
          <a:lstStyle/>
          <a:p>
            <a:pPr algn="l"/>
            <a:r>
              <a:rPr sz="2200" b="1"/>
              <a:t>Offline - Linear Regression:</a:t>
            </a:r>
          </a:p>
          <a:p>
            <a:pPr algn="l"/>
            <a:r>
              <a:rPr sz="2200" b="1"/>
              <a:t>• R² Score: -0.06 (not predictive)</a:t>
            </a:r>
          </a:p>
          <a:p>
            <a:pPr algn="l"/>
            <a:r>
              <a:rPr sz="2200" b="1"/>
              <a:t>• RMSE: 4.67 (on a 0–20 scale)</a:t>
            </a:r>
          </a:p>
          <a:p>
            <a:pPr algn="l"/>
          </a:p>
          <a:p>
            <a:pPr algn="l"/>
            <a:r>
              <a:rPr sz="2200" b="1"/>
              <a:t>Online - Logistic Regression:</a:t>
            </a:r>
          </a:p>
          <a:p>
            <a:pPr algn="l"/>
            <a:r>
              <a:rPr sz="2200" b="1"/>
              <a:t>• Accuracy: 81.25%</a:t>
            </a:r>
          </a:p>
          <a:p>
            <a:pPr algn="l"/>
            <a:r>
              <a:rPr sz="2200" b="1"/>
              <a:t>• F1 Score (Low performers): 89.7%</a:t>
            </a:r>
          </a:p>
          <a:p>
            <a:pPr algn="l"/>
            <a:r>
              <a:rPr sz="2200" b="1"/>
              <a:t>• Model predicts online student categories well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06_analysis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096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07_analysis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096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